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E"/>
    <a:srgbClr val="D3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>
      <p:cViewPr varScale="1">
        <p:scale>
          <a:sx n="80" d="100"/>
          <a:sy n="80" d="100"/>
        </p:scale>
        <p:origin x="109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12400" y="212400"/>
            <a:ext cx="8715600" cy="6429600"/>
          </a:xfrm>
          <a:blipFill>
            <a:blip r:embed="rId2" cstate="print"/>
            <a:stretch>
              <a:fillRect/>
            </a:stretch>
          </a:blipFill>
        </p:spPr>
        <p:txBody>
          <a:bodyPr tIns="270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7600" y="612000"/>
            <a:ext cx="1519200" cy="4356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noProof="0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ppt_linje_pil_bun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65755"/>
            <a:ext cx="9064003" cy="1292245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494000"/>
            <a:ext cx="8229600" cy="3988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>
          <a:xfrm>
            <a:off x="0" y="2204864"/>
            <a:ext cx="4284000" cy="2664296"/>
          </a:xfrm>
        </p:spPr>
        <p:txBody>
          <a:bodyPr lIns="486000"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i="1"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1" hasCustomPrompt="1"/>
          </p:nvPr>
        </p:nvSpPr>
        <p:spPr>
          <a:xfrm>
            <a:off x="4626000" y="212399"/>
            <a:ext cx="4309200" cy="6429600"/>
          </a:xfrm>
          <a:blipFill>
            <a:blip r:embed="rId2" cstate="print"/>
            <a:stretch>
              <a:fillRect/>
            </a:stretch>
          </a:blipFill>
        </p:spPr>
        <p:txBody>
          <a:bodyPr tIns="27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2" hasCustomPrompt="1"/>
          </p:nvPr>
        </p:nvSpPr>
        <p:spPr>
          <a:xfrm>
            <a:off x="212400" y="212400"/>
            <a:ext cx="4309200" cy="1978424"/>
          </a:xfrm>
          <a:custGeom>
            <a:avLst/>
            <a:gdLst>
              <a:gd name="connsiteX0" fmla="*/ 0 w 4309200"/>
              <a:gd name="connsiteY0" fmla="*/ 0 h 1725938"/>
              <a:gd name="connsiteX1" fmla="*/ 4309200 w 4309200"/>
              <a:gd name="connsiteY1" fmla="*/ 0 h 1725938"/>
              <a:gd name="connsiteX2" fmla="*/ 4309200 w 4309200"/>
              <a:gd name="connsiteY2" fmla="*/ 1725938 h 1725938"/>
              <a:gd name="connsiteX3" fmla="*/ 0 w 4309200"/>
              <a:gd name="connsiteY3" fmla="*/ 1725938 h 1725938"/>
              <a:gd name="connsiteX4" fmla="*/ 0 w 4309200"/>
              <a:gd name="connsiteY4" fmla="*/ 0 h 1725938"/>
              <a:gd name="connsiteX0" fmla="*/ 0 w 4309200"/>
              <a:gd name="connsiteY0" fmla="*/ 0 h 1978424"/>
              <a:gd name="connsiteX1" fmla="*/ 4309200 w 4309200"/>
              <a:gd name="connsiteY1" fmla="*/ 0 h 1978424"/>
              <a:gd name="connsiteX2" fmla="*/ 4309200 w 4309200"/>
              <a:gd name="connsiteY2" fmla="*/ 1725938 h 1978424"/>
              <a:gd name="connsiteX3" fmla="*/ 2107955 w 4309200"/>
              <a:gd name="connsiteY3" fmla="*/ 1978424 h 1978424"/>
              <a:gd name="connsiteX4" fmla="*/ 0 w 4309200"/>
              <a:gd name="connsiteY4" fmla="*/ 1725938 h 1978424"/>
              <a:gd name="connsiteX5" fmla="*/ 0 w 4309200"/>
              <a:gd name="connsiteY5" fmla="*/ 0 h 1978424"/>
              <a:gd name="connsiteX0" fmla="*/ 0 w 4309200"/>
              <a:gd name="connsiteY0" fmla="*/ 0 h 1978424"/>
              <a:gd name="connsiteX1" fmla="*/ 4309200 w 4309200"/>
              <a:gd name="connsiteY1" fmla="*/ 0 h 1978424"/>
              <a:gd name="connsiteX2" fmla="*/ 4309200 w 4309200"/>
              <a:gd name="connsiteY2" fmla="*/ 1725938 h 1978424"/>
              <a:gd name="connsiteX3" fmla="*/ 2107955 w 4309200"/>
              <a:gd name="connsiteY3" fmla="*/ 1978424 h 1978424"/>
              <a:gd name="connsiteX4" fmla="*/ 1942979 w 4309200"/>
              <a:gd name="connsiteY4" fmla="*/ 1728492 h 1978424"/>
              <a:gd name="connsiteX5" fmla="*/ 0 w 4309200"/>
              <a:gd name="connsiteY5" fmla="*/ 1725938 h 1978424"/>
              <a:gd name="connsiteX6" fmla="*/ 0 w 4309200"/>
              <a:gd name="connsiteY6" fmla="*/ 0 h 1978424"/>
              <a:gd name="connsiteX0" fmla="*/ 0 w 4309200"/>
              <a:gd name="connsiteY0" fmla="*/ 0 h 1978424"/>
              <a:gd name="connsiteX1" fmla="*/ 4309200 w 4309200"/>
              <a:gd name="connsiteY1" fmla="*/ 0 h 1978424"/>
              <a:gd name="connsiteX2" fmla="*/ 4309200 w 4309200"/>
              <a:gd name="connsiteY2" fmla="*/ 1725938 h 1978424"/>
              <a:gd name="connsiteX3" fmla="*/ 2266481 w 4309200"/>
              <a:gd name="connsiteY3" fmla="*/ 1728319 h 1978424"/>
              <a:gd name="connsiteX4" fmla="*/ 2107955 w 4309200"/>
              <a:gd name="connsiteY4" fmla="*/ 1978424 h 1978424"/>
              <a:gd name="connsiteX5" fmla="*/ 1942979 w 4309200"/>
              <a:gd name="connsiteY5" fmla="*/ 1728492 h 1978424"/>
              <a:gd name="connsiteX6" fmla="*/ 0 w 4309200"/>
              <a:gd name="connsiteY6" fmla="*/ 1725938 h 1978424"/>
              <a:gd name="connsiteX7" fmla="*/ 0 w 4309200"/>
              <a:gd name="connsiteY7" fmla="*/ 0 h 19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9200" h="1978424">
                <a:moveTo>
                  <a:pt x="0" y="0"/>
                </a:moveTo>
                <a:lnTo>
                  <a:pt x="4309200" y="0"/>
                </a:lnTo>
                <a:lnTo>
                  <a:pt x="4309200" y="1725938"/>
                </a:lnTo>
                <a:lnTo>
                  <a:pt x="2266481" y="1728319"/>
                </a:lnTo>
                <a:lnTo>
                  <a:pt x="2107955" y="1978424"/>
                </a:lnTo>
                <a:lnTo>
                  <a:pt x="1942979" y="1728492"/>
                </a:lnTo>
                <a:lnTo>
                  <a:pt x="0" y="17259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tIns="36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494000"/>
            <a:ext cx="8229600" cy="3988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ysbilde m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12400" y="212400"/>
            <a:ext cx="8715600" cy="6429600"/>
          </a:xfrm>
          <a:blipFill>
            <a:blip r:embed="rId2" cstate="print"/>
            <a:stretch>
              <a:fillRect/>
            </a:stretch>
          </a:blipFill>
        </p:spPr>
        <p:txBody>
          <a:bodyPr tIns="270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25032" y="4817542"/>
            <a:ext cx="4002952" cy="411658"/>
          </a:xfrm>
        </p:spPr>
        <p:txBody>
          <a:bodyPr wrap="none" anchor="t">
            <a:noAutofit/>
          </a:bodyPr>
          <a:lstStyle>
            <a:lvl1pPr marL="0" indent="0">
              <a:spcBef>
                <a:spcPts val="0"/>
              </a:spcBef>
              <a:buNone/>
              <a:defRPr sz="2400" i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4800" y="5207078"/>
            <a:ext cx="4003200" cy="410400"/>
          </a:xfrm>
        </p:spPr>
        <p:txBody>
          <a:bodyPr wrap="none">
            <a:noAutofit/>
          </a:bodyPr>
          <a:lstStyle>
            <a:lvl1pPr>
              <a:buNone/>
              <a:defRPr sz="24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Dato/ sted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4800" y="5594882"/>
            <a:ext cx="4003200" cy="410400"/>
          </a:xfrm>
        </p:spPr>
        <p:txBody>
          <a:bodyPr wrap="none">
            <a:noAutofit/>
          </a:bodyPr>
          <a:lstStyle>
            <a:lvl1pPr>
              <a:buNone/>
              <a:defRPr sz="24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4800" y="5997434"/>
            <a:ext cx="4003200" cy="410400"/>
          </a:xfrm>
        </p:spPr>
        <p:txBody>
          <a:bodyPr wrap="none">
            <a:noAutofit/>
          </a:bodyPr>
          <a:lstStyle>
            <a:lvl1pPr>
              <a:buNone/>
              <a:defRPr sz="24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Info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0" y="612000"/>
            <a:ext cx="1519200" cy="4356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noProof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ysbilde m inf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12400" y="212400"/>
            <a:ext cx="8715600" cy="4676400"/>
          </a:xfrm>
          <a:blipFill>
            <a:blip r:embed="rId2" cstate="print"/>
            <a:stretch>
              <a:fillRect/>
            </a:stretch>
          </a:blipFill>
        </p:spPr>
        <p:txBody>
          <a:bodyPr tIns="1800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bilde</a:t>
            </a: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25032" y="5141998"/>
            <a:ext cx="4002952" cy="303226"/>
          </a:xfrm>
        </p:spPr>
        <p:txBody>
          <a:bodyPr wrap="none" anchor="t">
            <a:noAutofit/>
          </a:bodyPr>
          <a:lstStyle>
            <a:lvl1pPr marL="0" indent="0">
              <a:spcBef>
                <a:spcPts val="0"/>
              </a:spcBef>
              <a:buNone/>
              <a:defRPr sz="1900" i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Navn 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425032" y="5524606"/>
            <a:ext cx="4002952" cy="303226"/>
          </a:xfrm>
        </p:spPr>
        <p:txBody>
          <a:bodyPr wrap="none" anchor="t">
            <a:noAutofit/>
          </a:bodyPr>
          <a:lstStyle>
            <a:lvl1pPr marL="0" indent="0">
              <a:spcBef>
                <a:spcPts val="0"/>
              </a:spcBef>
              <a:buNone/>
              <a:defRPr sz="1900" i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Dato/ sted 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1" hasCustomPrompt="1"/>
          </p:nvPr>
        </p:nvSpPr>
        <p:spPr>
          <a:xfrm>
            <a:off x="424800" y="5897662"/>
            <a:ext cx="4002952" cy="303226"/>
          </a:xfrm>
        </p:spPr>
        <p:txBody>
          <a:bodyPr wrap="none" anchor="t">
            <a:noAutofit/>
          </a:bodyPr>
          <a:lstStyle>
            <a:lvl1pPr marL="0" indent="0">
              <a:spcBef>
                <a:spcPts val="0"/>
              </a:spcBef>
              <a:buNone/>
              <a:defRPr sz="1900" i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2" hasCustomPrompt="1"/>
          </p:nvPr>
        </p:nvSpPr>
        <p:spPr>
          <a:xfrm>
            <a:off x="424800" y="6272450"/>
            <a:ext cx="4002952" cy="303226"/>
          </a:xfrm>
        </p:spPr>
        <p:txBody>
          <a:bodyPr wrap="none" anchor="t">
            <a:noAutofit/>
          </a:bodyPr>
          <a:lstStyle>
            <a:lvl1pPr marL="0" indent="0">
              <a:spcBef>
                <a:spcPts val="0"/>
              </a:spcBef>
              <a:buNone/>
              <a:defRPr sz="1900" i="1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Info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0" y="612000"/>
            <a:ext cx="1519200" cy="4356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noProof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sp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108870" y="6156936"/>
            <a:ext cx="4968552" cy="368408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Skriv inn tekst</a:t>
            </a:r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216382" y="203387"/>
            <a:ext cx="8715600" cy="5766202"/>
          </a:xfrm>
          <a:custGeom>
            <a:avLst/>
            <a:gdLst>
              <a:gd name="connsiteX0" fmla="*/ 0 w 8715600"/>
              <a:gd name="connsiteY0" fmla="*/ 0 h 5511600"/>
              <a:gd name="connsiteX1" fmla="*/ 8715600 w 8715600"/>
              <a:gd name="connsiteY1" fmla="*/ 0 h 5511600"/>
              <a:gd name="connsiteX2" fmla="*/ 8715600 w 8715600"/>
              <a:gd name="connsiteY2" fmla="*/ 5511600 h 5511600"/>
              <a:gd name="connsiteX3" fmla="*/ 0 w 8715600"/>
              <a:gd name="connsiteY3" fmla="*/ 5511600 h 5511600"/>
              <a:gd name="connsiteX4" fmla="*/ 0 w 8715600"/>
              <a:gd name="connsiteY4" fmla="*/ 0 h 5511600"/>
              <a:gd name="connsiteX0" fmla="*/ 0 w 8715600"/>
              <a:gd name="connsiteY0" fmla="*/ 0 h 5766202"/>
              <a:gd name="connsiteX1" fmla="*/ 8715600 w 8715600"/>
              <a:gd name="connsiteY1" fmla="*/ 0 h 5766202"/>
              <a:gd name="connsiteX2" fmla="*/ 8715600 w 8715600"/>
              <a:gd name="connsiteY2" fmla="*/ 5511600 h 5766202"/>
              <a:gd name="connsiteX3" fmla="*/ 4355618 w 8715600"/>
              <a:gd name="connsiteY3" fmla="*/ 5766202 h 5766202"/>
              <a:gd name="connsiteX4" fmla="*/ 0 w 8715600"/>
              <a:gd name="connsiteY4" fmla="*/ 5511600 h 5766202"/>
              <a:gd name="connsiteX5" fmla="*/ 0 w 8715600"/>
              <a:gd name="connsiteY5" fmla="*/ 0 h 5766202"/>
              <a:gd name="connsiteX0" fmla="*/ 0 w 8715600"/>
              <a:gd name="connsiteY0" fmla="*/ 0 h 5766202"/>
              <a:gd name="connsiteX1" fmla="*/ 8715600 w 8715600"/>
              <a:gd name="connsiteY1" fmla="*/ 0 h 5766202"/>
              <a:gd name="connsiteX2" fmla="*/ 8715600 w 8715600"/>
              <a:gd name="connsiteY2" fmla="*/ 5511600 h 5766202"/>
              <a:gd name="connsiteX3" fmla="*/ 4355618 w 8715600"/>
              <a:gd name="connsiteY3" fmla="*/ 5766202 h 5766202"/>
              <a:gd name="connsiteX4" fmla="*/ 4175170 w 8715600"/>
              <a:gd name="connsiteY4" fmla="*/ 5505933 h 5766202"/>
              <a:gd name="connsiteX5" fmla="*/ 0 w 8715600"/>
              <a:gd name="connsiteY5" fmla="*/ 5511600 h 5766202"/>
              <a:gd name="connsiteX6" fmla="*/ 0 w 8715600"/>
              <a:gd name="connsiteY6" fmla="*/ 0 h 5766202"/>
              <a:gd name="connsiteX0" fmla="*/ 0 w 8715600"/>
              <a:gd name="connsiteY0" fmla="*/ 0 h 5766202"/>
              <a:gd name="connsiteX1" fmla="*/ 8715600 w 8715600"/>
              <a:gd name="connsiteY1" fmla="*/ 0 h 5766202"/>
              <a:gd name="connsiteX2" fmla="*/ 8715600 w 8715600"/>
              <a:gd name="connsiteY2" fmla="*/ 5511600 h 5766202"/>
              <a:gd name="connsiteX3" fmla="*/ 4510476 w 8715600"/>
              <a:gd name="connsiteY3" fmla="*/ 5511613 h 5766202"/>
              <a:gd name="connsiteX4" fmla="*/ 4355618 w 8715600"/>
              <a:gd name="connsiteY4" fmla="*/ 5766202 h 5766202"/>
              <a:gd name="connsiteX5" fmla="*/ 4175170 w 8715600"/>
              <a:gd name="connsiteY5" fmla="*/ 5505933 h 5766202"/>
              <a:gd name="connsiteX6" fmla="*/ 0 w 8715600"/>
              <a:gd name="connsiteY6" fmla="*/ 5511600 h 5766202"/>
              <a:gd name="connsiteX7" fmla="*/ 0 w 8715600"/>
              <a:gd name="connsiteY7" fmla="*/ 0 h 576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600" h="5766202">
                <a:moveTo>
                  <a:pt x="0" y="0"/>
                </a:moveTo>
                <a:lnTo>
                  <a:pt x="8715600" y="0"/>
                </a:lnTo>
                <a:lnTo>
                  <a:pt x="8715600" y="5511600"/>
                </a:lnTo>
                <a:lnTo>
                  <a:pt x="4510476" y="5511613"/>
                </a:lnTo>
                <a:lnTo>
                  <a:pt x="4355618" y="5766202"/>
                </a:lnTo>
                <a:lnTo>
                  <a:pt x="4175170" y="5505933"/>
                </a:lnTo>
                <a:lnTo>
                  <a:pt x="0" y="55116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tIns="2448000"/>
          <a:lstStyle>
            <a:lvl1pPr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med pil">
    <p:bg>
      <p:bgPr>
        <a:solidFill>
          <a:srgbClr val="EC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108870" y="6156936"/>
            <a:ext cx="4968552" cy="368408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Skriv inn tekst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>
          <a:xfrm>
            <a:off x="216000" y="205201"/>
            <a:ext cx="8715600" cy="5767769"/>
          </a:xfrm>
          <a:custGeom>
            <a:avLst/>
            <a:gdLst>
              <a:gd name="connsiteX0" fmla="*/ 0 w 8715600"/>
              <a:gd name="connsiteY0" fmla="*/ 0 h 5507418"/>
              <a:gd name="connsiteX1" fmla="*/ 8715600 w 8715600"/>
              <a:gd name="connsiteY1" fmla="*/ 0 h 5507418"/>
              <a:gd name="connsiteX2" fmla="*/ 8715600 w 8715600"/>
              <a:gd name="connsiteY2" fmla="*/ 5507418 h 5507418"/>
              <a:gd name="connsiteX3" fmla="*/ 0 w 8715600"/>
              <a:gd name="connsiteY3" fmla="*/ 5507418 h 5507418"/>
              <a:gd name="connsiteX4" fmla="*/ 0 w 8715600"/>
              <a:gd name="connsiteY4" fmla="*/ 0 h 5507418"/>
              <a:gd name="connsiteX0" fmla="*/ 0 w 8715600"/>
              <a:gd name="connsiteY0" fmla="*/ 0 h 5767769"/>
              <a:gd name="connsiteX1" fmla="*/ 8715600 w 8715600"/>
              <a:gd name="connsiteY1" fmla="*/ 0 h 5767769"/>
              <a:gd name="connsiteX2" fmla="*/ 8715600 w 8715600"/>
              <a:gd name="connsiteY2" fmla="*/ 5507418 h 5767769"/>
              <a:gd name="connsiteX3" fmla="*/ 4351238 w 8715600"/>
              <a:gd name="connsiteY3" fmla="*/ 5767769 h 5767769"/>
              <a:gd name="connsiteX4" fmla="*/ 0 w 8715600"/>
              <a:gd name="connsiteY4" fmla="*/ 5507418 h 5767769"/>
              <a:gd name="connsiteX5" fmla="*/ 0 w 8715600"/>
              <a:gd name="connsiteY5" fmla="*/ 0 h 5767769"/>
              <a:gd name="connsiteX0" fmla="*/ 0 w 8715600"/>
              <a:gd name="connsiteY0" fmla="*/ 0 h 5767769"/>
              <a:gd name="connsiteX1" fmla="*/ 8715600 w 8715600"/>
              <a:gd name="connsiteY1" fmla="*/ 0 h 5767769"/>
              <a:gd name="connsiteX2" fmla="*/ 8715600 w 8715600"/>
              <a:gd name="connsiteY2" fmla="*/ 5507418 h 5767769"/>
              <a:gd name="connsiteX3" fmla="*/ 4351238 w 8715600"/>
              <a:gd name="connsiteY3" fmla="*/ 5767769 h 5767769"/>
              <a:gd name="connsiteX4" fmla="*/ 4183310 w 8715600"/>
              <a:gd name="connsiteY4" fmla="*/ 5518407 h 5767769"/>
              <a:gd name="connsiteX5" fmla="*/ 0 w 8715600"/>
              <a:gd name="connsiteY5" fmla="*/ 5507418 h 5767769"/>
              <a:gd name="connsiteX6" fmla="*/ 0 w 8715600"/>
              <a:gd name="connsiteY6" fmla="*/ 0 h 5767769"/>
              <a:gd name="connsiteX0" fmla="*/ 0 w 8715600"/>
              <a:gd name="connsiteY0" fmla="*/ 0 h 5767769"/>
              <a:gd name="connsiteX1" fmla="*/ 8715600 w 8715600"/>
              <a:gd name="connsiteY1" fmla="*/ 0 h 5767769"/>
              <a:gd name="connsiteX2" fmla="*/ 8715600 w 8715600"/>
              <a:gd name="connsiteY2" fmla="*/ 5507418 h 5767769"/>
              <a:gd name="connsiteX3" fmla="*/ 4517925 w 8715600"/>
              <a:gd name="connsiteY3" fmla="*/ 5516943 h 5767769"/>
              <a:gd name="connsiteX4" fmla="*/ 4351238 w 8715600"/>
              <a:gd name="connsiteY4" fmla="*/ 5767769 h 5767769"/>
              <a:gd name="connsiteX5" fmla="*/ 4183310 w 8715600"/>
              <a:gd name="connsiteY5" fmla="*/ 5518407 h 5767769"/>
              <a:gd name="connsiteX6" fmla="*/ 0 w 8715600"/>
              <a:gd name="connsiteY6" fmla="*/ 5507418 h 5767769"/>
              <a:gd name="connsiteX7" fmla="*/ 0 w 8715600"/>
              <a:gd name="connsiteY7" fmla="*/ 0 h 576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600" h="5767769">
                <a:moveTo>
                  <a:pt x="0" y="0"/>
                </a:moveTo>
                <a:lnTo>
                  <a:pt x="8715600" y="0"/>
                </a:lnTo>
                <a:lnTo>
                  <a:pt x="8715600" y="5507418"/>
                </a:lnTo>
                <a:lnTo>
                  <a:pt x="4517925" y="5516943"/>
                </a:lnTo>
                <a:lnTo>
                  <a:pt x="4351238" y="5767769"/>
                </a:lnTo>
                <a:lnTo>
                  <a:pt x="4183310" y="5518407"/>
                </a:lnTo>
                <a:lnTo>
                  <a:pt x="0" y="55074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1602000" rIns="1602000"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i="1"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spiss">
    <p:bg>
      <p:bgPr>
        <a:solidFill>
          <a:srgbClr val="EC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108870" y="6156936"/>
            <a:ext cx="4968552" cy="368408"/>
          </a:xfrm>
        </p:spPr>
        <p:txBody>
          <a:bodyPr wrap="none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Skriv inn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2400" y="212400"/>
            <a:ext cx="8715600" cy="5762950"/>
          </a:xfrm>
          <a:custGeom>
            <a:avLst/>
            <a:gdLst>
              <a:gd name="connsiteX0" fmla="*/ 0 w 8715600"/>
              <a:gd name="connsiteY0" fmla="*/ 0 h 5502600"/>
              <a:gd name="connsiteX1" fmla="*/ 8715600 w 8715600"/>
              <a:gd name="connsiteY1" fmla="*/ 0 h 5502600"/>
              <a:gd name="connsiteX2" fmla="*/ 8715600 w 8715600"/>
              <a:gd name="connsiteY2" fmla="*/ 5502600 h 5502600"/>
              <a:gd name="connsiteX3" fmla="*/ 0 w 8715600"/>
              <a:gd name="connsiteY3" fmla="*/ 5502600 h 5502600"/>
              <a:gd name="connsiteX4" fmla="*/ 0 w 8715600"/>
              <a:gd name="connsiteY4" fmla="*/ 0 h 5502600"/>
              <a:gd name="connsiteX0" fmla="*/ 0 w 8715600"/>
              <a:gd name="connsiteY0" fmla="*/ 0 h 5762950"/>
              <a:gd name="connsiteX1" fmla="*/ 8715600 w 8715600"/>
              <a:gd name="connsiteY1" fmla="*/ 0 h 5762950"/>
              <a:gd name="connsiteX2" fmla="*/ 8715600 w 8715600"/>
              <a:gd name="connsiteY2" fmla="*/ 5502600 h 5762950"/>
              <a:gd name="connsiteX3" fmla="*/ 4357219 w 8715600"/>
              <a:gd name="connsiteY3" fmla="*/ 5762950 h 5762950"/>
              <a:gd name="connsiteX4" fmla="*/ 0 w 8715600"/>
              <a:gd name="connsiteY4" fmla="*/ 5502600 h 5762950"/>
              <a:gd name="connsiteX5" fmla="*/ 0 w 8715600"/>
              <a:gd name="connsiteY5" fmla="*/ 0 h 5762950"/>
              <a:gd name="connsiteX0" fmla="*/ 0 w 8715600"/>
              <a:gd name="connsiteY0" fmla="*/ 0 h 5762950"/>
              <a:gd name="connsiteX1" fmla="*/ 8715600 w 8715600"/>
              <a:gd name="connsiteY1" fmla="*/ 0 h 5762950"/>
              <a:gd name="connsiteX2" fmla="*/ 8715600 w 8715600"/>
              <a:gd name="connsiteY2" fmla="*/ 5502600 h 5762950"/>
              <a:gd name="connsiteX3" fmla="*/ 4357219 w 8715600"/>
              <a:gd name="connsiteY3" fmla="*/ 5762950 h 5762950"/>
              <a:gd name="connsiteX4" fmla="*/ 4189291 w 8715600"/>
              <a:gd name="connsiteY4" fmla="*/ 5504064 h 5762950"/>
              <a:gd name="connsiteX5" fmla="*/ 0 w 8715600"/>
              <a:gd name="connsiteY5" fmla="*/ 5502600 h 5762950"/>
              <a:gd name="connsiteX6" fmla="*/ 0 w 8715600"/>
              <a:gd name="connsiteY6" fmla="*/ 0 h 5762950"/>
              <a:gd name="connsiteX0" fmla="*/ 0 w 8715600"/>
              <a:gd name="connsiteY0" fmla="*/ 0 h 5762950"/>
              <a:gd name="connsiteX1" fmla="*/ 8715600 w 8715600"/>
              <a:gd name="connsiteY1" fmla="*/ 0 h 5762950"/>
              <a:gd name="connsiteX2" fmla="*/ 8715600 w 8715600"/>
              <a:gd name="connsiteY2" fmla="*/ 5502600 h 5762950"/>
              <a:gd name="connsiteX3" fmla="*/ 4516763 w 8715600"/>
              <a:gd name="connsiteY3" fmla="*/ 5504981 h 5762950"/>
              <a:gd name="connsiteX4" fmla="*/ 4357219 w 8715600"/>
              <a:gd name="connsiteY4" fmla="*/ 5762950 h 5762950"/>
              <a:gd name="connsiteX5" fmla="*/ 4189291 w 8715600"/>
              <a:gd name="connsiteY5" fmla="*/ 5504064 h 5762950"/>
              <a:gd name="connsiteX6" fmla="*/ 0 w 8715600"/>
              <a:gd name="connsiteY6" fmla="*/ 5502600 h 5762950"/>
              <a:gd name="connsiteX7" fmla="*/ 0 w 8715600"/>
              <a:gd name="connsiteY7" fmla="*/ 0 h 576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600" h="5762950">
                <a:moveTo>
                  <a:pt x="0" y="0"/>
                </a:moveTo>
                <a:lnTo>
                  <a:pt x="8715600" y="0"/>
                </a:lnTo>
                <a:lnTo>
                  <a:pt x="8715600" y="5502600"/>
                </a:lnTo>
                <a:lnTo>
                  <a:pt x="4516763" y="5504981"/>
                </a:lnTo>
                <a:lnTo>
                  <a:pt x="4357219" y="5762950"/>
                </a:lnTo>
                <a:lnTo>
                  <a:pt x="4189291" y="5504064"/>
                </a:lnTo>
                <a:lnTo>
                  <a:pt x="0" y="5502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>
          <a:xfrm>
            <a:off x="0" y="1052736"/>
            <a:ext cx="4284000" cy="4752000"/>
          </a:xfrm>
        </p:spPr>
        <p:txBody>
          <a:bodyPr lIns="486000"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i="1"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1" hasCustomPrompt="1"/>
          </p:nvPr>
        </p:nvSpPr>
        <p:spPr>
          <a:xfrm>
            <a:off x="4626000" y="212399"/>
            <a:ext cx="4309200" cy="6429600"/>
          </a:xfrm>
          <a:blipFill>
            <a:blip r:embed="rId2" cstate="print"/>
            <a:stretch>
              <a:fillRect/>
            </a:stretch>
          </a:blipFill>
        </p:spPr>
        <p:txBody>
          <a:bodyPr tIns="27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212400" y="212400"/>
            <a:ext cx="1987200" cy="2815200"/>
          </a:xfrm>
          <a:blipFill>
            <a:blip r:embed="rId2" cstate="print"/>
            <a:stretch>
              <a:fillRect/>
            </a:stretch>
          </a:blipFill>
        </p:spPr>
        <p:txBody>
          <a:bodyPr tIns="90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212400" y="3207600"/>
            <a:ext cx="1987200" cy="2163600"/>
          </a:xfrm>
          <a:blipFill>
            <a:blip r:embed="rId3" cstate="print"/>
            <a:stretch>
              <a:fillRect/>
            </a:stretch>
          </a:blipFill>
        </p:spPr>
        <p:txBody>
          <a:bodyPr tIns="576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7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2426400" y="212400"/>
            <a:ext cx="1987200" cy="2347200"/>
          </a:xfrm>
          <a:blipFill>
            <a:blip r:embed="rId4" cstate="print"/>
            <a:stretch>
              <a:fillRect/>
            </a:stretch>
          </a:blipFill>
        </p:spPr>
        <p:txBody>
          <a:bodyPr tIns="684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3" hasCustomPrompt="1"/>
          </p:nvPr>
        </p:nvSpPr>
        <p:spPr>
          <a:xfrm>
            <a:off x="2426400" y="2772000"/>
            <a:ext cx="1987200" cy="2595600"/>
          </a:xfrm>
          <a:blipFill>
            <a:blip r:embed="rId5" cstate="print"/>
            <a:stretch>
              <a:fillRect/>
            </a:stretch>
          </a:blipFill>
        </p:spPr>
        <p:txBody>
          <a:bodyPr tIns="792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004000" y="212400"/>
            <a:ext cx="3931200" cy="515880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latin typeface="+mn-lt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26630" y="341784"/>
            <a:ext cx="7317778" cy="8549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0" y="1495271"/>
            <a:ext cx="8229600" cy="3989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Picture 4" descr="Logo_ny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12203" y="5980233"/>
            <a:ext cx="1517907" cy="435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64" r:id="rId6"/>
    <p:sldLayoutId id="2147483668" r:id="rId7"/>
    <p:sldLayoutId id="2147483665" r:id="rId8"/>
    <p:sldLayoutId id="2147483666" r:id="rId9"/>
    <p:sldLayoutId id="2147483655" r:id="rId10"/>
    <p:sldLayoutId id="2147483662" r:id="rId11"/>
    <p:sldLayoutId id="214748366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5200" indent="-9652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1746250" indent="-13335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2178050" indent="-1143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2667000" indent="-1524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3092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BC26243-183E-4365-AAE6-8C0538F41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60" r="1" b="492"/>
          <a:stretch/>
        </p:blipFill>
        <p:spPr>
          <a:xfrm>
            <a:off x="212400" y="212400"/>
            <a:ext cx="8715600" cy="4676400"/>
          </a:xfrm>
          <a:prstGeom prst="rect">
            <a:avLst/>
          </a:prstGeom>
          <a:noFill/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97280BF-1D1C-4063-B2C1-5115FA209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032" y="5141998"/>
            <a:ext cx="4002952" cy="303226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Orientering til Sula kommunestyre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E376D4B-F8E6-32F4-1C1D-AAD814A16A8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5032" y="5524606"/>
            <a:ext cx="4002952" cy="303226"/>
          </a:xfrm>
        </p:spPr>
        <p:txBody>
          <a:bodyPr/>
          <a:lstStyle/>
          <a:p>
            <a:r>
              <a:rPr lang="en-US" dirty="0"/>
              <a:t>9. </a:t>
            </a:r>
            <a:r>
              <a:rPr lang="en-US" dirty="0" err="1"/>
              <a:t>Februar</a:t>
            </a:r>
            <a:r>
              <a:rPr lang="en-US" dirty="0"/>
              <a:t> 2023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A08101-F0E0-9596-B985-9CF2E183DC4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4800" y="5897662"/>
            <a:ext cx="4002952" cy="303226"/>
          </a:xfrm>
        </p:spPr>
        <p:txBody>
          <a:bodyPr/>
          <a:lstStyle/>
          <a:p>
            <a:r>
              <a:rPr lang="en-US" dirty="0"/>
              <a:t>Jørn Agersborg, </a:t>
            </a:r>
            <a:r>
              <a:rPr lang="en-US" dirty="0" err="1"/>
              <a:t>kommunalsjef</a:t>
            </a:r>
            <a:r>
              <a:rPr lang="en-US" dirty="0"/>
              <a:t> </a:t>
            </a:r>
            <a:r>
              <a:rPr lang="en-US" dirty="0" err="1"/>
              <a:t>teknisk</a:t>
            </a:r>
            <a:r>
              <a:rPr lang="en-US" dirty="0"/>
              <a:t> </a:t>
            </a:r>
            <a:r>
              <a:rPr lang="en-US" dirty="0" err="1"/>
              <a:t>sektor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0315FFE-D5D4-297C-6A69-65545369E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00" y="612000"/>
            <a:ext cx="1519200" cy="435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D2E13A2-5DF8-41F3-8BC0-64F71C522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7" y="548680"/>
            <a:ext cx="8949885" cy="52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4C9AA0A-1258-4D9D-A5A4-5C666C6E2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Gjeldende hovedplan: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Kommunedelplan for avløp er ei revidering av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hovudplan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avløp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1997. Kommunedelplan avløp er utarbeidd i samsvar med vedtatt planprogram,  og blei lagt ut til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offentleg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ettersyn i perioden 7.3. - 19.5.2011.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høyringsrunden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blei kommunedelplan avløp revidert i tråd med innkomne merknader. Oppdatert plan danna grunnlag for 2. gangs behandling og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endeleg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planvedtak i Sula kommunestyre 10.5.2012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64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247C5003-D6A3-4EBC-B81B-070A6CBEC363}"/>
              </a:ext>
            </a:extLst>
          </p:cNvPr>
          <p:cNvSpPr txBox="1"/>
          <p:nvPr/>
        </p:nvSpPr>
        <p:spPr>
          <a:xfrm>
            <a:off x="1043608" y="476672"/>
            <a:ext cx="7603235" cy="5527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Endelig vedtak K-039/12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Kommunestyret godkjenner strategi 4 som grunnlag for ferdigstilling av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kommunedelplan for avløp. Strategi 4 inneber at ein rustar opp eksisterande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reinseanlegg RA1 i Langevåg og forlenger utsleppsleidningen til nordaust for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Æhammarsvika, overfører U2 til nytt reinseanlegg RA14 ved Sunde og etablerer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slamavskiljar ved U3 Eikrem og U11 Sulebust.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 er viktig at arbeidet med tilkopling til avløpsleidning held fram slik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 skissert i planen. Det er viktig å ta omsyn til vanndirektivet sine krav til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miljøtilstand og til skeindustrien ved prioritering av stader for sanering.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Realisering av tiltaka i planen vert å drøfte og vedta i samband med årleg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behandling av budsjett og aktivitetsplanar. På same måte vil detaljar rundt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lokalisering av einskilde tiltak kunne drøftast i eigne saker.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9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26F5D93B-91F6-46A4-BD36-435C08CCD65E}"/>
              </a:ext>
            </a:extLst>
          </p:cNvPr>
          <p:cNvSpPr txBox="1"/>
          <p:nvPr/>
        </p:nvSpPr>
        <p:spPr>
          <a:xfrm>
            <a:off x="683568" y="1484784"/>
            <a:ext cx="7776864" cy="407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Tilsyn 8. desember 2021 - Sula kommune - inspeksjonsrapport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Denne rapporten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resultatet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inspeksjon gjennomført 6. og 7. oktober ved Sula kommune - teknisk sektor.</a:t>
            </a:r>
          </a:p>
          <a:p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Avvik 3 </a:t>
            </a:r>
            <a:endParaRPr lang="nb-NO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Sula kommune </a:t>
            </a:r>
            <a:r>
              <a:rPr lang="nb-NO" sz="1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manglar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overordna oppdaterte planar for arbeide </a:t>
            </a:r>
            <a:r>
              <a:rPr lang="nb-NO" sz="18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innanfor</a:t>
            </a:r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avløp </a:t>
            </a:r>
          </a:p>
          <a:p>
            <a:endParaRPr lang="nb-NO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Avvik </a:t>
            </a:r>
            <a:r>
              <a:rPr lang="nb-NO" sz="1800" b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frå</a:t>
            </a:r>
            <a:r>
              <a:rPr lang="nb-NO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: </a:t>
            </a:r>
            <a:endParaRPr lang="nb-NO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Forskrift om systematisk helse-, miljø- og sikkerhetsarbeid virksomheter (Internkontrollforskriften) 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§ 5 – 6, 7 og 8</a:t>
            </a:r>
          </a:p>
          <a:p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Sula kommune utsleppsløyve for mindre avløpsanlegg, datert 14.12.2000</a:t>
            </a:r>
          </a:p>
          <a:p>
            <a:endParaRPr lang="nb-NO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3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323C010-5FCB-4DB3-AAAE-50B54749E885}"/>
              </a:ext>
            </a:extLst>
          </p:cNvPr>
          <p:cNvSpPr txBox="1"/>
          <p:nvPr/>
        </p:nvSpPr>
        <p:spPr>
          <a:xfrm>
            <a:off x="827584" y="2060848"/>
            <a:ext cx="7915693" cy="197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Tilsvar til inspeksjonsrapport: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Brev datert 30. mars 2022 med tiltaksplan.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tiltaksplan: Avvik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Tiltak: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Utarbeiding av ny hovedplan for avløp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for arbeid med ny hovedplan: grunnlag for forslag til plan under utarbeiding</a:t>
            </a:r>
          </a:p>
        </p:txBody>
      </p:sp>
    </p:spTree>
    <p:extLst>
      <p:ext uri="{BB962C8B-B14F-4D97-AF65-F5344CB8AC3E}">
        <p14:creationId xmlns:p14="http://schemas.microsoft.com/office/powerpoint/2010/main" val="390332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AA194829-04AB-42AF-B79F-054946382F21}"/>
              </a:ext>
            </a:extLst>
          </p:cNvPr>
          <p:cNvSpPr txBox="1"/>
          <p:nvPr/>
        </p:nvSpPr>
        <p:spPr>
          <a:xfrm>
            <a:off x="827585" y="2348880"/>
            <a:ext cx="7704856" cy="14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438275" algn="l"/>
              </a:tabLst>
            </a:pPr>
            <a:r>
              <a:rPr lang="nb-NO" sz="1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 med etablering av godkjent renseløsning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438275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 – 2016:	vurdering av plassering av renseanlegg ved behandling av 	politiske saker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438275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– 2021:	samarbeid om renseløsning og anlegg med Ålesund kommune</a:t>
            </a:r>
          </a:p>
        </p:txBody>
      </p:sp>
    </p:spTree>
    <p:extLst>
      <p:ext uri="{BB962C8B-B14F-4D97-AF65-F5344CB8AC3E}">
        <p14:creationId xmlns:p14="http://schemas.microsoft.com/office/powerpoint/2010/main" val="221989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80834EBF-127D-47ED-BD24-9CBB823182B7}"/>
              </a:ext>
            </a:extLst>
          </p:cNvPr>
          <p:cNvSpPr txBox="1"/>
          <p:nvPr/>
        </p:nvSpPr>
        <p:spPr>
          <a:xfrm>
            <a:off x="107504" y="548680"/>
            <a:ext cx="8784976" cy="591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Godkjenning av forprosjekt og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vidare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samarbeid om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Kvasnes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avløpsreinseanlegg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K-045/21 Vedtak: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Kommunestyret godkjenner forprosjektet slik det er framlagt, og </a:t>
            </a:r>
            <a:r>
              <a:rPr lang="nb-NO" sz="1800" dirty="0" err="1">
                <a:effectLst/>
                <a:highlight>
                  <a:srgbClr val="FFFF00"/>
                </a:highlight>
                <a:latin typeface="TimesNewRomanPSMT"/>
                <a:ea typeface="Calibri" panose="020F0502020204030204" pitchFamily="34" charset="0"/>
                <a:cs typeface="TimesNewRomanPSMT"/>
              </a:rPr>
              <a:t>vedtek</a:t>
            </a:r>
            <a:r>
              <a:rPr lang="nb-NO" sz="1800" dirty="0">
                <a:effectLst/>
                <a:highlight>
                  <a:srgbClr val="FFFF00"/>
                </a:highlight>
                <a:latin typeface="TimesNewRomanPSMT"/>
                <a:ea typeface="Calibri" panose="020F0502020204030204" pitchFamily="34" charset="0"/>
                <a:cs typeface="TimesNewRomanPSMT"/>
              </a:rPr>
              <a:t> at </a:t>
            </a:r>
            <a:r>
              <a:rPr lang="nb-NO" sz="1800" dirty="0" err="1">
                <a:effectLst/>
                <a:highlight>
                  <a:srgbClr val="FFFF00"/>
                </a:highlight>
                <a:latin typeface="TimesNewRomanPSMT"/>
                <a:ea typeface="Calibri" panose="020F0502020204030204" pitchFamily="34" charset="0"/>
                <a:cs typeface="TimesNewRomanPSMT"/>
              </a:rPr>
              <a:t>ein</a:t>
            </a:r>
            <a:r>
              <a:rPr lang="nb-NO" sz="1800" dirty="0">
                <a:effectLst/>
                <a:highlight>
                  <a:srgbClr val="FFFF00"/>
                </a:highlight>
                <a:latin typeface="TimesNewRomanPSMT"/>
                <a:ea typeface="Calibri" panose="020F0502020204030204" pitchFamily="34" charset="0"/>
                <a:cs typeface="TimesNewRomanPSMT"/>
              </a:rPr>
              <a:t> går </a:t>
            </a:r>
            <a:r>
              <a:rPr lang="nb-NO" sz="1800" dirty="0" err="1">
                <a:effectLst/>
                <a:highlight>
                  <a:srgbClr val="FFFF00"/>
                </a:highlight>
                <a:latin typeface="TimesNewRomanPSMT"/>
                <a:ea typeface="Calibri" panose="020F0502020204030204" pitchFamily="34" charset="0"/>
                <a:cs typeface="TimesNewRomanPSMT"/>
              </a:rPr>
              <a:t>vidare</a:t>
            </a:r>
            <a:r>
              <a:rPr lang="nb-NO" sz="1800" dirty="0">
                <a:effectLst/>
                <a:highlight>
                  <a:srgbClr val="FFFF00"/>
                </a:highlight>
                <a:latin typeface="TimesNewRomanPSMT"/>
                <a:ea typeface="Calibri" panose="020F0502020204030204" pitchFamily="34" charset="0"/>
                <a:cs typeface="TimesNewRomanPSMT"/>
              </a:rPr>
              <a:t> med detaljprosjektering av </a:t>
            </a:r>
            <a:r>
              <a:rPr lang="nb-NO" sz="1800" dirty="0" err="1">
                <a:effectLst/>
                <a:highlight>
                  <a:srgbClr val="FFFF00"/>
                </a:highlight>
                <a:latin typeface="TimesNewRomanPSMT"/>
                <a:ea typeface="Calibri" panose="020F0502020204030204" pitchFamily="34" charset="0"/>
                <a:cs typeface="TimesNewRomanPSMT"/>
              </a:rPr>
              <a:t>eit</a:t>
            </a:r>
            <a:r>
              <a:rPr lang="nb-NO" sz="1800" dirty="0">
                <a:effectLst/>
                <a:highlight>
                  <a:srgbClr val="FFFF00"/>
                </a:highlight>
                <a:latin typeface="TimesNewRomanPSMT"/>
                <a:ea typeface="Calibri" panose="020F0502020204030204" pitchFamily="34" charset="0"/>
                <a:cs typeface="TimesNewRomanPSMT"/>
              </a:rPr>
              <a:t> felles </a:t>
            </a:r>
            <a:r>
              <a:rPr lang="nb-NO" sz="1800" dirty="0" err="1">
                <a:effectLst/>
                <a:highlight>
                  <a:srgbClr val="FFFF00"/>
                </a:highlight>
                <a:latin typeface="TimesNewRomanPSMT"/>
                <a:ea typeface="Calibri" panose="020F0502020204030204" pitchFamily="34" charset="0"/>
                <a:cs typeface="TimesNewRomanPSMT"/>
              </a:rPr>
              <a:t>avløpsreinseanlegg</a:t>
            </a:r>
            <a:r>
              <a:rPr lang="nb-NO" sz="1800" dirty="0">
                <a:effectLst/>
                <a:highlight>
                  <a:srgbClr val="FFFF00"/>
                </a:highlight>
                <a:latin typeface="TimesNewRomanPSMT"/>
                <a:ea typeface="Calibri" panose="020F0502020204030204" pitchFamily="34" charset="0"/>
                <a:cs typeface="TimesNewRomanPSMT"/>
              </a:rPr>
              <a:t> i fjell på </a:t>
            </a:r>
            <a:r>
              <a:rPr lang="nb-NO" sz="1800" dirty="0" err="1">
                <a:effectLst/>
                <a:highlight>
                  <a:srgbClr val="FFFF00"/>
                </a:highlight>
                <a:latin typeface="TimesNewRomanPSMT"/>
                <a:ea typeface="Calibri" panose="020F0502020204030204" pitchFamily="34" charset="0"/>
                <a:cs typeface="TimesNewRomanPSMT"/>
              </a:rPr>
              <a:t>Kvasnes</a:t>
            </a:r>
            <a:r>
              <a:rPr lang="nb-NO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. Som </a:t>
            </a:r>
            <a:r>
              <a:rPr lang="nb-NO" sz="18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ein</a:t>
            </a:r>
            <a:r>
              <a:rPr lang="nb-NO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del av detaljprosjekteringa, skal </a:t>
            </a:r>
            <a:r>
              <a:rPr lang="nb-NO" sz="18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ein</a:t>
            </a:r>
            <a:r>
              <a:rPr lang="nb-NO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uavhengig forskingsinstitusjon vurdere det foreslåtte utsleppspunket opp mot to alternativ med formål om å oppnå minimal miljøpåverknad ved val av utsleppspunkt. Vurderinga skal bygge på </a:t>
            </a:r>
            <a:r>
              <a:rPr lang="nb-NO" sz="18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eksisterande</a:t>
            </a:r>
            <a:r>
              <a:rPr lang="nb-NO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nb-NO" sz="18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straummodellar</a:t>
            </a:r>
            <a:r>
              <a:rPr lang="nb-NO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og -data.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Kommunedirektø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 jobbar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vidare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 utgreiing av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eigarskapsmodell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korleissamarbeidet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mellom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Ålesund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kommune og Sula kommune skal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avtalefestast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Prosjektkostnaden (P50) vert </a:t>
            </a:r>
            <a:r>
              <a:rPr lang="nb-NO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vedteke</a:t>
            </a:r>
            <a:r>
              <a:rPr lang="nb-N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som prosjektet si styringsramme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skal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leggast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inn i budsjettplan/økonomiplan i samsvar med avtalt fordelingsnøkkel mellom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kommunane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tillegg skal det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settast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av ei </a:t>
            </a:r>
            <a:r>
              <a:rPr lang="nb-NO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usikkerheitsavsetning</a:t>
            </a:r>
            <a:r>
              <a:rPr lang="nb-N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på  25 prosent som </a:t>
            </a:r>
            <a:r>
              <a:rPr lang="nb-NO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ikkje</a:t>
            </a:r>
            <a:r>
              <a:rPr lang="nb-N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kan brukast av prosjektet </a:t>
            </a:r>
            <a:r>
              <a:rPr lang="nb-NO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utan</a:t>
            </a:r>
            <a:r>
              <a:rPr lang="nb-N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det vert gjort særskilt vedtak av kommunestyret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Sula kommunestyre er bekymra for konsentrasjon av miljøgifter og tungmetall i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så stort fellesanlegg, og ber om at prosjektleiinga og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statsforvaltaren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spesielt fokus på dette ved utforming av renseprosess og ved vurdering av utsleppsløyve. Det må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leggast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fram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plan med til tak for å avgrense utslepp av miljøgifter og tungmetall på Kvasneset.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5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B52DC0F-0B77-449A-8F88-8102D43F9277}"/>
              </a:ext>
            </a:extLst>
          </p:cNvPr>
          <p:cNvSpPr txBox="1"/>
          <p:nvPr/>
        </p:nvSpPr>
        <p:spPr>
          <a:xfrm>
            <a:off x="899592" y="1268760"/>
            <a:ext cx="7200799" cy="4175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for arbeid med etablering av godkjent renseløsning</a:t>
            </a:r>
          </a:p>
          <a:p>
            <a:pPr>
              <a:lnSpc>
                <a:spcPct val="107000"/>
              </a:lnSpc>
            </a:pPr>
            <a:r>
              <a:rPr lang="nb-N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Reguleringsplan: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forslag til plan lagt ut for 1. gangs offentlig høring, frist for uttalelse 1. mars 2023, mål om endelig behandling av plan sommeren 2023 (Sula kommunestyre)</a:t>
            </a:r>
          </a:p>
          <a:p>
            <a:pPr>
              <a:lnSpc>
                <a:spcPct val="107000"/>
              </a:lnSpc>
            </a:pPr>
            <a:r>
              <a:rPr lang="nb-N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Utslippstillatelse: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søknad under utarbeiding, vil oversendes statsforvalteren i Møre og Romsdal for behandling vinteren 2023, endelig behandling kan ikke ferdigstilles før reguleringsplan er endelig godkjent</a:t>
            </a:r>
          </a:p>
          <a:p>
            <a:r>
              <a:rPr lang="nb-NO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Overføringsanlegg og renseanlegg: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detaljprosjektering pågår, fremdriftsplan tilsier kunngjøring av konkurranse sent 2023, mål om byggestart 2024, mål om ferdigstilling og drift ved utgangen av 2027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540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ACB7534-0238-4E65-B313-E25325CA8759}"/>
              </a:ext>
            </a:extLst>
          </p:cNvPr>
          <p:cNvSpPr txBox="1"/>
          <p:nvPr/>
        </p:nvSpPr>
        <p:spPr>
          <a:xfrm>
            <a:off x="647564" y="1124744"/>
            <a:ext cx="7848872" cy="417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Oppsummering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orientering er det redegjort for: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Lovverk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og bygningsloven, grunnlag for behandling av plan og byggesaker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Forurensningsloven – formålet med loven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Forurensningsforskriften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hvem som er myndighet i den del av kommune som er definert som del av tettstedet Ålesund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krav til rensing av kommunalt avløpsvann i tettstedet Ålesund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Overordnet plan for avløp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og fremdrift for realisering av godkjent avløpsløsning for de deler av Sula kommune som er omfattet av forurensningsforskriftens kapittel 14 – tettstedet Ålesund</a:t>
            </a:r>
          </a:p>
        </p:txBody>
      </p:sp>
    </p:spTree>
    <p:extLst>
      <p:ext uri="{BB962C8B-B14F-4D97-AF65-F5344CB8AC3E}">
        <p14:creationId xmlns:p14="http://schemas.microsoft.com/office/powerpoint/2010/main" val="182283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D5F2BF9-8E00-486B-B132-72C86809D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 Forurensningsloven (Lov om vern mot forurensninger og om avfall)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 om loven: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Forurensningsloven fastsetter en generell plikt til å unngå forurensning, og forbyr også forsøpling, se § 7 og § 28.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Formålet med forurensningsloven er å verne det ytre miljø mot forurensning, redusere eksisterende forurensning og avfall, og å fremme god avfallshåndtering.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583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5EB84D5-BEF3-4083-B7E8-6117A7A94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 Forskrift om begrensning av forurensning (forurensningsforskriften)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4. Avløp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11-1. Formål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Formålet med kapittel 11 til 15B er å beskytte miljøet mot uheldige virkninger av utslipp av avløpsvann.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511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2013629-6B7B-47B8-87CD-7DF2C35E8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11-6. Områdeinndeling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Klima- og miljødepartementet eller den departementet bemyndiger, registrerer følsomme, normale og mindre følsomme områder som fremkommer av vedlegg 1 punkt 1.2.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095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7CF876D-925B-493A-A0F9-83A4B284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423411"/>
            <a:ext cx="4627265" cy="601117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25D50FE-282D-4067-8F90-5A5904089B2E}"/>
              </a:ext>
            </a:extLst>
          </p:cNvPr>
          <p:cNvSpPr txBox="1"/>
          <p:nvPr/>
        </p:nvSpPr>
        <p:spPr>
          <a:xfrm>
            <a:off x="395537" y="980728"/>
            <a:ext cx="3312368" cy="1998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vedlegg 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Mindre følsomme områder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Kystfarvann og elvemunninger fra Lindesnes til Grense Jakobselv som ikke er klassifisert som følsomme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518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0C30BAE-F77A-4A03-A61A-82CF812900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Kapittel 14. Krav til utslipp av kommunalt avløpsvann fra større tettbebyggelser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14-1. Virkeområde for kapittel 14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Kapittel 14 gjelder for utslipp av kommunalt avløpsvann fra tettbebyggelse med samlet utslipp større enn eller lik 2000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ferskvann, større enn eller lik 2000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elvemunning eller større enn 10.000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sjø. Kapittel 14 gjelder ikke for utslipp av sanitært avløpsvann fra avløpsanlegg med utslipp mindre enn 50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084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1EA7A22-FFE5-44F5-AF4E-DFBD359969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14-2. Definisjon av rensegrad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b. Sekundærrensing: En renseprosess der både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1.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BOF5 -mengden i avløpsvannet reduseres med minst 70%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det som blir tilført renseanlegget eller ikke overstiger 25 mg O2 /l ved utslipp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2.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KOFCR -mengden i avløpsvannet reduseres med minst 75%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det som blir tilført renseanlegget eller ikke overstiger 125 mg O2 /l ved utslipp.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161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BA942D2-3F3C-4F4B-8F89-2CB3056DF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14-3. Forurensningsmyndighet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Statsforvalteren er forurensningsmyndighet etter dette kapitlet og fører tilsyn med at bestemmelsene og vedtak fattet i medhold av dette kapitlet følges.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14-8. Utslipp til mindre følsomt område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Kommunalt avløpsvann med utslipp til mindre følsomt område, jf. vedlegg 1 punkt 1.2 til kapittel 11, skal gjennomgå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sekundærrensing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Dersom avløpsvannet gjennomgår fosforfjerning, gjelder kravet til sekundærrensing imidlertid først når eksisterende renseanlegg endres vesentlig.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966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65E95A-7FA3-4444-99DC-ED1A42C5E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Definisjon av tettstedet Ålesund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SSBs tettstedsdefinisjon: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(https://www.ssb.no/befolkning/statistikker/beftett/aar/2016-12-06?fane=om)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hussamling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skal registreres som tettsted dersom det bor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minst 200 personer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der. </a:t>
            </a: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Avstanden mellom husene skal normalt ikke overstige 50 meter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men for noen arealkrevende bygningstyper – som boligblokker, industribygg, kontor/forretningsbygg, skoler, sykehus osv. – kan avstanden økes til 200 meter. Tilgrensende bebygde og opparbeidede områder, som parker, idrettsanlegg og industriområder, skal være del av tettstedet. Husklynger med minst 5 næringsbygninger eller 5 boligbygninger tas med inntil en avstand på 400 meter fra tettstedskjernen.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Tettsteder er geografiske områder som har en dynamisk avgrensing, og antall tettsteder og deres yttergrenser vil endre seg over tid avhengig av byggeaktivitet og befolkningsutvikling.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Tettstedene avgrenses uavhengig av de administrative grensene.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384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ula Kommune">
      <a:dk1>
        <a:sysClr val="windowText" lastClr="000000"/>
      </a:dk1>
      <a:lt1>
        <a:sysClr val="window" lastClr="FFFFFF"/>
      </a:lt1>
      <a:dk2>
        <a:srgbClr val="0093D0"/>
      </a:dk2>
      <a:lt2>
        <a:srgbClr val="EEECE1"/>
      </a:lt2>
      <a:accent1>
        <a:srgbClr val="0093D0"/>
      </a:accent1>
      <a:accent2>
        <a:srgbClr val="BCBDC0"/>
      </a:accent2>
      <a:accent3>
        <a:srgbClr val="ECECEE"/>
      </a:accent3>
      <a:accent4>
        <a:srgbClr val="006E9C"/>
      </a:accent4>
      <a:accent5>
        <a:srgbClr val="8B8C91"/>
      </a:accent5>
      <a:accent6>
        <a:srgbClr val="37373E"/>
      </a:accent6>
      <a:hlink>
        <a:srgbClr val="BCBDC0"/>
      </a:hlink>
      <a:folHlink>
        <a:srgbClr val="BCBDC0"/>
      </a:folHlink>
    </a:clrScheme>
    <a:fontScheme name="Sula Kommune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Sula_Kommune_PPT_siste justerte versjon</Template>
  <TotalTime>240</TotalTime>
  <Words>1279</Words>
  <Application>Microsoft Office PowerPoint</Application>
  <PresentationFormat>Skjermfremvisning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Symbol</vt:lpstr>
      <vt:lpstr>Times</vt:lpstr>
      <vt:lpstr>Times New Roman</vt:lpstr>
      <vt:lpstr>TimesNewRomanPSMT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Jørn Erling Agersborg</dc:creator>
  <dc:description>Template by addpoint.no</dc:description>
  <cp:lastModifiedBy>Torill Myren</cp:lastModifiedBy>
  <cp:revision>4</cp:revision>
  <cp:lastPrinted>2023-02-09T13:21:19Z</cp:lastPrinted>
  <dcterms:created xsi:type="dcterms:W3CDTF">2023-02-09T12:46:15Z</dcterms:created>
  <dcterms:modified xsi:type="dcterms:W3CDTF">2023-04-26T08:49:27Z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